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8" r:id="rId2"/>
    <p:sldId id="299" r:id="rId3"/>
    <p:sldId id="300" r:id="rId4"/>
    <p:sldId id="301" r:id="rId5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obarts,Susan" initials="SR" lastIdx="6" clrIdx="6"/>
  <p:cmAuthor id="1" name="Robson, Mark" initials="RM" lastIdx="34" clrIdx="0">
    <p:extLst/>
  </p:cmAuthor>
  <p:cmAuthor id="8" name="Adatia, Tasleen" initials="AT" lastIdx="12" clrIdx="7">
    <p:extLst/>
  </p:cmAuthor>
  <p:cmAuthor id="2" name="Beath, Tricia" initials="BT" lastIdx="69" clrIdx="1">
    <p:extLst/>
  </p:cmAuthor>
  <p:cmAuthor id="3" name="Whitham, Lilly (MOHLTC)" initials="WL(" lastIdx="19" clrIdx="2"/>
  <p:cmAuthor id="4" name="Fairclough, Lee" initials="FL" lastIdx="4" clrIdx="3">
    <p:extLst/>
  </p:cmAuthor>
  <p:cmAuthor id="5" name="Raja Rampersaud" initials="RR" lastIdx="19" clrIdx="4">
    <p:extLst/>
  </p:cmAuthor>
  <p:cmAuthor id="6" name="Jeff Gollish" initials="JG" lastIdx="1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80BD"/>
    <a:srgbClr val="CBD5D5"/>
    <a:srgbClr val="00A0AF"/>
    <a:srgbClr val="007A87"/>
    <a:srgbClr val="009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54" autoAdjust="0"/>
  </p:normalViewPr>
  <p:slideViewPr>
    <p:cSldViewPr snapToGrid="0" snapToObjects="1">
      <p:cViewPr varScale="1">
        <p:scale>
          <a:sx n="97" d="100"/>
          <a:sy n="97" d="100"/>
        </p:scale>
        <p:origin x="107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a Rampersaud" userId="e47d62548c40843a" providerId="LiveId" clId="{165059C3-E7ED-49F1-8AEA-E094D59D3E4A}"/>
    <pc:docChg chg="undo redo custSel modSld">
      <pc:chgData name="Raja Rampersaud" userId="e47d62548c40843a" providerId="LiveId" clId="{165059C3-E7ED-49F1-8AEA-E094D59D3E4A}" dt="2017-10-03T02:03:45.782" v="423" actId="313"/>
      <pc:docMkLst>
        <pc:docMk/>
      </pc:docMkLst>
      <pc:sldChg chg="modSp">
        <pc:chgData name="Raja Rampersaud" userId="e47d62548c40843a" providerId="LiveId" clId="{165059C3-E7ED-49F1-8AEA-E094D59D3E4A}" dt="2017-10-03T02:03:45.782" v="423" actId="313"/>
        <pc:sldMkLst>
          <pc:docMk/>
          <pc:sldMk cId="2901026824" sldId="276"/>
        </pc:sldMkLst>
        <pc:spChg chg="mod">
          <ac:chgData name="Raja Rampersaud" userId="e47d62548c40843a" providerId="LiveId" clId="{165059C3-E7ED-49F1-8AEA-E094D59D3E4A}" dt="2017-10-03T02:03:45.782" v="423" actId="313"/>
          <ac:spMkLst>
            <pc:docMk/>
            <pc:sldMk cId="2901026824" sldId="276"/>
            <ac:spMk id="17" creationId="{00000000-0000-0000-0000-000000000000}"/>
          </ac:spMkLst>
        </pc:spChg>
      </pc:sldChg>
      <pc:sldChg chg="modSp">
        <pc:chgData name="Raja Rampersaud" userId="e47d62548c40843a" providerId="LiveId" clId="{165059C3-E7ED-49F1-8AEA-E094D59D3E4A}" dt="2017-10-03T02:00:46.430" v="418" actId="20577"/>
        <pc:sldMkLst>
          <pc:docMk/>
          <pc:sldMk cId="2253390210" sldId="294"/>
        </pc:sldMkLst>
        <pc:spChg chg="mod">
          <ac:chgData name="Raja Rampersaud" userId="e47d62548c40843a" providerId="LiveId" clId="{165059C3-E7ED-49F1-8AEA-E094D59D3E4A}" dt="2017-10-03T02:00:46.430" v="418" actId="20577"/>
          <ac:spMkLst>
            <pc:docMk/>
            <pc:sldMk cId="2253390210" sldId="294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A4414DC-2094-F048-B736-B59ECFC48B4B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085BC18-0929-4947-935D-1D6C8A9F2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351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DB05BB2-C9DE-A84B-8A7A-89958AAB317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37DF7D7-5527-F64A-9E73-6470A3CD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82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C152-94C7-D34C-AACB-66A204921B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2005931"/>
            <a:ext cx="109728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680366"/>
            <a:ext cx="109728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54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C152-94C7-D34C-AACB-66A204921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9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12192000" cy="571110"/>
          </a:xfrm>
          <a:prstGeom prst="rect">
            <a:avLst/>
          </a:prstGeom>
          <a:solidFill>
            <a:srgbClr val="0F80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680366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0593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  <a:endParaRPr lang="en-US" dirty="0"/>
          </a:p>
        </p:txBody>
      </p:sp>
      <p:pic>
        <p:nvPicPr>
          <p:cNvPr id="8" name="Picture 7" descr="HQ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933" y="6236936"/>
            <a:ext cx="1225827" cy="474260"/>
          </a:xfrm>
          <a:prstGeom prst="rect">
            <a:avLst/>
          </a:prstGeom>
        </p:spPr>
      </p:pic>
      <p:pic>
        <p:nvPicPr>
          <p:cNvPr id="9" name="Picture 8" descr="CAH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497" y="6301404"/>
            <a:ext cx="1221279" cy="401188"/>
          </a:xfrm>
          <a:prstGeom prst="rect">
            <a:avLst/>
          </a:prstGeom>
        </p:spPr>
      </p:pic>
      <p:pic>
        <p:nvPicPr>
          <p:cNvPr id="10" name="Picture 9" descr="logo_whit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97" y="150295"/>
            <a:ext cx="1670171" cy="27307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57" y="6530465"/>
            <a:ext cx="2110931" cy="14606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6959" y="10520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C23EB4D8-C3C8-DB40-97E5-31C5483DCC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891" indent="-342891" algn="l" defTabSz="457189" rtl="0" eaLnBrk="1" latinLnBrk="0" hangingPunct="1">
        <a:lnSpc>
          <a:spcPct val="120000"/>
        </a:lnSpc>
        <a:spcBef>
          <a:spcPct val="20000"/>
        </a:spcBef>
        <a:buClr>
          <a:srgbClr val="0F80BD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32" indent="-285744" algn="l" defTabSz="457189" rtl="0" eaLnBrk="1" latinLnBrk="0" hangingPunct="1">
        <a:lnSpc>
          <a:spcPct val="120000"/>
        </a:lnSpc>
        <a:spcBef>
          <a:spcPct val="20000"/>
        </a:spcBef>
        <a:buClr>
          <a:srgbClr val="0F80BD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2971" indent="-228594" algn="l" defTabSz="457189" rtl="0" eaLnBrk="1" latinLnBrk="0" hangingPunct="1">
        <a:lnSpc>
          <a:spcPct val="120000"/>
        </a:lnSpc>
        <a:spcBef>
          <a:spcPct val="20000"/>
        </a:spcBef>
        <a:buClr>
          <a:srgbClr val="0F80BD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967" y="762000"/>
            <a:ext cx="2743200" cy="715962"/>
          </a:xfrm>
        </p:spPr>
        <p:txBody>
          <a:bodyPr>
            <a:normAutofit/>
          </a:bodyPr>
          <a:lstStyle/>
          <a:p>
            <a:r>
              <a:rPr lang="en-CA" sz="3200" dirty="0"/>
              <a:t>FAQ for OPA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792" y="1848465"/>
            <a:ext cx="10368117" cy="4525963"/>
          </a:xfrm>
        </p:spPr>
        <p:txBody>
          <a:bodyPr>
            <a:noAutofit/>
          </a:bodyPr>
          <a:lstStyle/>
          <a:p>
            <a:pPr marL="231775" indent="-231775">
              <a:buNone/>
            </a:pPr>
            <a:r>
              <a:rPr lang="en-CA" sz="1800" b="1" dirty="0"/>
              <a:t>1. Where </a:t>
            </a:r>
            <a:r>
              <a:rPr lang="en-CA" sz="1800" b="1" dirty="0"/>
              <a:t>can members access job postings for the </a:t>
            </a:r>
            <a:r>
              <a:rPr lang="en-CA" sz="1800" b="1" dirty="0"/>
              <a:t>Advanced Practice Provider (APP) </a:t>
            </a:r>
            <a:r>
              <a:rPr lang="en-CA" sz="1800" b="1" dirty="0"/>
              <a:t>position? What is the application process for the APP position?</a:t>
            </a:r>
            <a:endParaRPr lang="en-CA" sz="1800" dirty="0"/>
          </a:p>
          <a:p>
            <a:pPr marL="0" indent="0">
              <a:buNone/>
            </a:pPr>
            <a:endParaRPr lang="en-CA" sz="1800" dirty="0"/>
          </a:p>
          <a:p>
            <a:pPr marL="0" indent="0">
              <a:spcAft>
                <a:spcPts val="600"/>
              </a:spcAft>
              <a:buNone/>
            </a:pPr>
            <a:r>
              <a:rPr lang="en-CA" sz="1800" dirty="0"/>
              <a:t>ARTIC is encouraging LHINs to advertise their APP postings widely. This includes:</a:t>
            </a:r>
          </a:p>
          <a:p>
            <a:pPr lvl="0"/>
            <a:r>
              <a:rPr lang="en-CA" sz="1800" dirty="0"/>
              <a:t>Their own LHIN websites</a:t>
            </a:r>
          </a:p>
          <a:p>
            <a:pPr lvl="0"/>
            <a:r>
              <a:rPr lang="en-CA" sz="1800" dirty="0"/>
              <a:t>Online job search sites</a:t>
            </a:r>
          </a:p>
          <a:p>
            <a:pPr lvl="0"/>
            <a:r>
              <a:rPr lang="en-CA" sz="1800" dirty="0"/>
              <a:t>With participating organizations (i.e. hospitals or family health teams)</a:t>
            </a:r>
          </a:p>
          <a:p>
            <a:pPr lvl="0"/>
            <a:r>
              <a:rPr lang="en-CA" sz="1800" dirty="0"/>
              <a:t>With associations such as the OPA</a:t>
            </a:r>
          </a:p>
          <a:p>
            <a:pPr marL="0" indent="0">
              <a:buNone/>
            </a:pP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62661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986" y="627936"/>
            <a:ext cx="2743200" cy="715962"/>
          </a:xfrm>
        </p:spPr>
        <p:txBody>
          <a:bodyPr>
            <a:normAutofit/>
          </a:bodyPr>
          <a:lstStyle/>
          <a:p>
            <a:r>
              <a:rPr lang="en-CA" sz="3200" dirty="0"/>
              <a:t>FAQ for OPA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986" y="1343898"/>
            <a:ext cx="9040761" cy="457200"/>
          </a:xfrm>
        </p:spPr>
        <p:txBody>
          <a:bodyPr>
            <a:noAutofit/>
          </a:bodyPr>
          <a:lstStyle/>
          <a:p>
            <a:pPr marL="231775" indent="-231775">
              <a:buNone/>
            </a:pPr>
            <a:r>
              <a:rPr lang="en-CA" sz="1800" b="1" dirty="0"/>
              <a:t>2. </a:t>
            </a:r>
            <a:r>
              <a:rPr lang="en-CA" sz="1600" b="1" dirty="0"/>
              <a:t>What education and experience is required for the Advanced Practice Provider position</a:t>
            </a:r>
            <a:r>
              <a:rPr lang="en-CA" sz="1800" b="1" dirty="0"/>
              <a:t>?</a:t>
            </a:r>
            <a:endParaRPr lang="en-CA" sz="1800" dirty="0"/>
          </a:p>
          <a:p>
            <a:pPr marL="0" indent="0">
              <a:buNone/>
            </a:pPr>
            <a:endParaRPr lang="en-CA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918150"/>
              </p:ext>
            </p:extLst>
          </p:nvPr>
        </p:nvGraphicFramePr>
        <p:xfrm>
          <a:off x="1450258" y="1815848"/>
          <a:ext cx="9040761" cy="4429792"/>
        </p:xfrm>
        <a:graphic>
          <a:graphicData uri="http://schemas.openxmlformats.org/drawingml/2006/table">
            <a:tbl>
              <a:tblPr firstRow="1" firstCol="1" bandRow="1"/>
              <a:tblGrid>
                <a:gridCol w="1315020"/>
                <a:gridCol w="2575247"/>
                <a:gridCol w="2575247"/>
                <a:gridCol w="2575247"/>
              </a:tblGrid>
              <a:tr h="1942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APP – Hip and Knee Arthritis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APP </a:t>
                      </a:r>
                      <a:r>
                        <a:rPr lang="en-CA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Low Back Pain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Practice Lead – Low Back Pain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428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Educational Requirements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Completion of an accredited, entry-to-practice program in a regulated health profession 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And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Advanced formal education: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Master’s degree </a:t>
                      </a:r>
                      <a:r>
                        <a:rPr lang="en-CA" sz="12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Completion of a post-graduate musculoskeletal-related credentialing </a:t>
                      </a:r>
                      <a:r>
                        <a:rPr lang="en-C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Completion of an accredited, entry-to-practice program in a regulated health profession 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Completion of an accredited, entry-to-practice program in a regulated health profession 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And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Advanced formal education: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Master’s degree </a:t>
                      </a:r>
                      <a:r>
                        <a:rPr lang="en-CA" sz="12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Completion of a post-graduate musculoskeletal-related credentialing program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5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Clinical Requirements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Minimum 5 years clinical experience in musculoskeletal care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Minimum 4 years clinical experience </a:t>
                      </a:r>
                      <a:r>
                        <a:rPr lang="en-CA" sz="12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including:</a:t>
                      </a: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Minimum 1 year clinical experience in </a:t>
                      </a:r>
                      <a:r>
                        <a:rPr lang="en-C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musculoskeletal-spine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Minimum 4 years clinical experience </a:t>
                      </a:r>
                      <a:r>
                        <a:rPr lang="en-CA" sz="12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including: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Minimum 1 year clinical experience in musculoskeletal-spine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Membership Requirements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Membership in applicable national/provincial professional association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Member of related national/provincial professional association </a:t>
                      </a:r>
                      <a:r>
                        <a:rPr lang="en-CA" sz="12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(preferred)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Membership in applicable national/provincial professional association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Registration Requirements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Registration in good standing with applicable regulatory body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Registration in good standing with applicable professional/legislative college at the provincial level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Registration in good standing with applicable regulatory body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68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910" y="655176"/>
            <a:ext cx="2743200" cy="715962"/>
          </a:xfrm>
        </p:spPr>
        <p:txBody>
          <a:bodyPr>
            <a:normAutofit/>
          </a:bodyPr>
          <a:lstStyle/>
          <a:p>
            <a:r>
              <a:rPr lang="en-CA" sz="3200" dirty="0"/>
              <a:t>FAQ for OPA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910" y="1730476"/>
            <a:ext cx="10540179" cy="461133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CA" sz="1800" b="1" dirty="0"/>
              <a:t>3</a:t>
            </a:r>
            <a:r>
              <a:rPr lang="en-CA" sz="1800" b="1" dirty="0"/>
              <a:t>. </a:t>
            </a:r>
            <a:r>
              <a:rPr lang="en-CA" sz="1800" b="1" dirty="0"/>
              <a:t>Is the residency a requirement for the APP position</a:t>
            </a:r>
            <a:r>
              <a:rPr lang="en-CA" sz="1800" b="1" dirty="0" smtClean="0"/>
              <a:t>?</a:t>
            </a:r>
            <a:endParaRPr lang="en-CA" sz="1800" dirty="0"/>
          </a:p>
          <a:p>
            <a:pPr marL="0" indent="0">
              <a:spcAft>
                <a:spcPts val="1800"/>
              </a:spcAft>
              <a:buNone/>
            </a:pPr>
            <a:r>
              <a:rPr lang="en-CA" sz="1800" dirty="0"/>
              <a:t>The residency is not required to apply for the APP position; it is part of the initial training of successful candidates</a:t>
            </a:r>
            <a:r>
              <a:rPr lang="en-CA" sz="1800" dirty="0" smtClean="0"/>
              <a:t>.</a:t>
            </a:r>
            <a:endParaRPr lang="en-CA" sz="10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1" dirty="0"/>
              <a:t>4. </a:t>
            </a:r>
            <a:r>
              <a:rPr lang="en-US" sz="1800" b="1" dirty="0"/>
              <a:t>What does the three-month residency program for APPs look like</a:t>
            </a:r>
            <a:r>
              <a:rPr lang="en-US" sz="1800" b="1" dirty="0" smtClean="0"/>
              <a:t>?</a:t>
            </a:r>
            <a:endParaRPr lang="en-US" sz="1800" b="1" dirty="0"/>
          </a:p>
          <a:p>
            <a:pPr marL="0" indent="0">
              <a:spcAft>
                <a:spcPts val="1800"/>
              </a:spcAft>
              <a:buNone/>
            </a:pPr>
            <a:r>
              <a:rPr lang="en-US" sz="1800" dirty="0"/>
              <a:t>The residency is a combination of workplace learning with surgeon oversight/mentorship, self-directed learning, and online education supports</a:t>
            </a:r>
            <a:r>
              <a:rPr lang="en-US" sz="1800" dirty="0" smtClean="0"/>
              <a:t>.</a:t>
            </a:r>
            <a:endParaRPr lang="en-US" sz="105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1" dirty="0"/>
              <a:t>5. </a:t>
            </a:r>
            <a:r>
              <a:rPr lang="en-US" sz="1800" b="1" dirty="0"/>
              <a:t>Are providers from private practice clinics eligible for the APP role</a:t>
            </a:r>
            <a:r>
              <a:rPr lang="en-US" sz="1800" b="1" dirty="0" smtClean="0"/>
              <a:t>?</a:t>
            </a:r>
            <a:endParaRPr lang="en-US" sz="18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 smtClean="0"/>
              <a:t>The </a:t>
            </a:r>
            <a:r>
              <a:rPr lang="en-US" sz="1800" dirty="0"/>
              <a:t>Rapid Access Clinics for Low Back Pain (ISAEC) includes the recruitment and hiring of </a:t>
            </a:r>
            <a:r>
              <a:rPr lang="en-US" sz="1800" dirty="0" smtClean="0"/>
              <a:t>APPs </a:t>
            </a:r>
            <a:r>
              <a:rPr lang="en-US" sz="1800" dirty="0"/>
              <a:t>practicing in the community (e.g. </a:t>
            </a:r>
            <a:r>
              <a:rPr lang="en-US" sz="1800" dirty="0"/>
              <a:t>private clinics, Family Health Teams, and Community Health </a:t>
            </a:r>
            <a:r>
              <a:rPr lang="en-US" sz="1800" dirty="0" err="1"/>
              <a:t>Centres</a:t>
            </a:r>
            <a:r>
              <a:rPr lang="en-US" sz="1800" dirty="0" smtClean="0"/>
              <a:t>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42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077" y="624348"/>
            <a:ext cx="2743200" cy="715962"/>
          </a:xfrm>
        </p:spPr>
        <p:txBody>
          <a:bodyPr>
            <a:normAutofit/>
          </a:bodyPr>
          <a:lstStyle/>
          <a:p>
            <a:r>
              <a:rPr lang="en-CA" sz="3200" dirty="0"/>
              <a:t>FAQ for OPA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077" y="1632156"/>
            <a:ext cx="10422194" cy="432619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b="1" dirty="0"/>
              <a:t>6. </a:t>
            </a:r>
            <a:r>
              <a:rPr lang="en-US" sz="1800" b="1" dirty="0"/>
              <a:t>How do we set up the APP and Rapid Access Clinic within a Family Health Team / Primary Care</a:t>
            </a:r>
            <a:r>
              <a:rPr lang="en-US" sz="1800" b="1" dirty="0" smtClean="0"/>
              <a:t>?</a:t>
            </a:r>
            <a:endParaRPr lang="en-US" sz="1800" b="1" dirty="0"/>
          </a:p>
          <a:p>
            <a:pPr marL="0" indent="0">
              <a:buNone/>
            </a:pPr>
            <a:r>
              <a:rPr lang="en-US" sz="1800" dirty="0"/>
              <a:t>Qualified providers can apply to the </a:t>
            </a:r>
            <a:r>
              <a:rPr lang="en-US" sz="1800" dirty="0" smtClean="0"/>
              <a:t>APP </a:t>
            </a:r>
            <a:r>
              <a:rPr lang="en-US" sz="1800" dirty="0"/>
              <a:t>Low Back Pain job postings for their region. 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1800" dirty="0" smtClean="0"/>
              <a:t>APPs </a:t>
            </a:r>
            <a:r>
              <a:rPr lang="en-US" sz="1800" dirty="0"/>
              <a:t>may be hired with a part time portion of their case load dedicated to RAC patients</a:t>
            </a:r>
            <a:r>
              <a:rPr lang="en-US" sz="1800" dirty="0" smtClean="0"/>
              <a:t>.</a:t>
            </a:r>
            <a:endParaRPr lang="en-US" sz="18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1" dirty="0"/>
              <a:t>7. </a:t>
            </a:r>
            <a:r>
              <a:rPr lang="en-US" sz="1800" b="1" dirty="0"/>
              <a:t>How can members become an APP</a:t>
            </a:r>
            <a:r>
              <a:rPr lang="en-US" sz="1800" b="1" dirty="0" smtClean="0"/>
              <a:t>?</a:t>
            </a:r>
            <a:endParaRPr lang="en-US" sz="1800" b="1" dirty="0"/>
          </a:p>
          <a:p>
            <a:pPr marL="0" indent="0">
              <a:spcAft>
                <a:spcPts val="1800"/>
              </a:spcAft>
              <a:buNone/>
            </a:pPr>
            <a:r>
              <a:rPr lang="en-US" sz="1800" dirty="0"/>
              <a:t>Members who meet the educational requirements, were successful candidates for the position, and have successfully completed the residency may use the title APP in the RAC model of care</a:t>
            </a:r>
            <a:r>
              <a:rPr lang="en-US" sz="1800" dirty="0" smtClean="0"/>
              <a:t>.</a:t>
            </a:r>
            <a:endParaRPr lang="en-US" sz="18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1" dirty="0"/>
              <a:t>8. </a:t>
            </a:r>
            <a:r>
              <a:rPr lang="en-US" sz="1800" b="1" dirty="0"/>
              <a:t>Who do I contact for more information</a:t>
            </a:r>
            <a:r>
              <a:rPr lang="en-US" sz="1800" b="1" dirty="0" smtClean="0"/>
              <a:t>?</a:t>
            </a:r>
            <a:endParaRPr lang="en-US" sz="1800" b="1" dirty="0"/>
          </a:p>
          <a:p>
            <a:pPr marL="0" indent="0">
              <a:buNone/>
            </a:pPr>
            <a:r>
              <a:rPr lang="en-US" sz="1800" dirty="0"/>
              <a:t>For questions specific to your region, please contact your LHIN regarding this initiative to be connected with the project manager. </a:t>
            </a:r>
          </a:p>
          <a:p>
            <a:pPr marL="0" indent="0">
              <a:buNone/>
            </a:pP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059872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5040</TotalTime>
  <Words>519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FAQ for OPA</vt:lpstr>
      <vt:lpstr>FAQ for OPA</vt:lpstr>
      <vt:lpstr>FAQ for OPA</vt:lpstr>
      <vt:lpstr>FAQ for OPA</vt:lpstr>
    </vt:vector>
  </TitlesOfParts>
  <Company>HQO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Wong</dc:creator>
  <cp:lastModifiedBy>Beath, Tricia</cp:lastModifiedBy>
  <cp:revision>370</cp:revision>
  <cp:lastPrinted>2017-09-27T17:16:26Z</cp:lastPrinted>
  <dcterms:created xsi:type="dcterms:W3CDTF">2016-11-25T15:14:37Z</dcterms:created>
  <dcterms:modified xsi:type="dcterms:W3CDTF">2018-03-26T16:28:54Z</dcterms:modified>
</cp:coreProperties>
</file>